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2/1/2022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01/02/65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 เรื่อง หลักเกณฑ์ และวิธีการจัดทำรายงานผลการปฏิบัติตามมาตรการที่กำหนดไว้ในรายงาน การประเมินผลกระทบสิ่งแวดล้อมซึ่งผู้ดำเนินการ หรือผู้ขออนุญาตจะต้องจัดทำเมื่อได้รับอนุญาตให้ดำเนินโครงการหรือกิจการแล้ว (ฉบับที่ 2) พ.ศ. 2564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31 </a:t>
            </a:r>
            <a:r>
              <a:rPr lang="th-TH" altLang="en-US" sz="3400" dirty="0" smtClean="0">
                <a:solidFill>
                  <a:prstClr val="black"/>
                </a:solidFill>
              </a:rPr>
              <a:t>มกราคม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10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แก้ไขปรับปรุงประกาศกระทรวงทรัพยากรธรรมชาติและสิ่งแวดล้อม เรื่อง หลักเกณฑ์ และวิธีการจัดทำรายงานผลการปฏิบัติตามมาตรการที่กำหนดไว้ในรายงานการประเมินผลกระทบสิ่งแวดล้อมซึ่งผู้ดำเนินการ หรือผู้ขออนุญาตจะต้องจัดทำเมื่อได้รับอนุญาตให้ดำเนินโครงการหรือกิจการแล้ว พ.ศ. 2561 ลงวันที่ 19 พฤศจิกายน 2561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ยกเลิกเอกสารท้ายประกาศ แบบ </a:t>
            </a:r>
            <a:r>
              <a:rPr lang="th-TH" sz="2800" dirty="0" err="1" smtClean="0">
                <a:latin typeface="Cordia New" pitchFamily="34" charset="-34"/>
              </a:rPr>
              <a:t>ตต.</a:t>
            </a:r>
            <a:r>
              <a:rPr lang="th-TH" sz="2800" dirty="0" smtClean="0">
                <a:latin typeface="Cordia New" pitchFamily="34" charset="-34"/>
              </a:rPr>
              <a:t>4 ถึงแบบ </a:t>
            </a:r>
            <a:r>
              <a:rPr lang="th-TH" sz="2800" dirty="0" err="1" smtClean="0">
                <a:latin typeface="Cordia New" pitchFamily="34" charset="-34"/>
              </a:rPr>
              <a:t>ตต.</a:t>
            </a:r>
            <a:r>
              <a:rPr lang="th-TH" sz="2800" dirty="0" smtClean="0">
                <a:latin typeface="Cordia New" pitchFamily="34" charset="-34"/>
              </a:rPr>
              <a:t>19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ประกาศนี้ให้ใช้บังคับนับแต่วันถัดจากวันประกาศในราชกิจจา</a:t>
            </a:r>
            <a:r>
              <a:rPr lang="th-TH" sz="2800" dirty="0" err="1" smtClean="0">
                <a:latin typeface="Cordia New" pitchFamily="34" charset="-34"/>
              </a:rPr>
              <a:t>นุเบกษา</a:t>
            </a:r>
            <a:r>
              <a:rPr lang="th-TH" sz="2800" dirty="0" smtClean="0">
                <a:latin typeface="Cordia New" pitchFamily="34" charset="-34"/>
              </a:rPr>
              <a:t>เป็นต้นไป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9750" indent="-365125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มาตรการที่กำหนดไว้ในรายงานการประเมินผลกระทบสิ่งแวดล้อมไม่ได้กำหนดระยะเวลาในการปฏิบัติตามมาตรการ หรือกำหนดระยะเวลาไว้ปีละ 1 ครั้ง ให้เสนอรายงานผลการปฏิบัติตามมาตรการช่วงเดือนมกราคมถึงเดือนธันวาคม ภายในเดือนมกราคมของปี</a:t>
            </a:r>
            <a:r>
              <a:rPr lang="th-TH" sz="2800" dirty="0" smtClean="0">
                <a:latin typeface="Cordia New" pitchFamily="34" charset="-34"/>
              </a:rPr>
              <a:t>ถัดไป</a:t>
            </a:r>
          </a:p>
          <a:p>
            <a:pPr marL="539750" indent="-365125">
              <a:buFont typeface="Wingdings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มาตรการที่กำหนดไว้ในรายงานการประเมินผลกระทบสิ่งแวดล้อมกำหนดระยะเวลาในการปฏิบัติตามมาตรการไว้ปีละ 2 ครั้ง หรือมากกว่านั้น ให้เสนอรายงานผลการปฏิบัติตามมาตรการของช่วงเดือนมกราคมถึงเดือนมิถุนายน ภายในเดือนกรกฎาคม และเสนอรายงานผลการปฏิบัติตามมาตรการของช่วงเดือนกรกฎาคมถึงเดือนธันวาคม ภายในเดือนมกราคมของปีถัดไป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8774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กรณีโครงการหรือกิจการเริ่มต้นดำเนินการในช่วงระยะก่อสร้าง หรือช่วงระยะดำเนินการหรือช่วงเวลาตามมาตรการที่กำหนดไว้ในรายงานการประเมินผลกระทบสิ่งแวดล้อม ภายใน 2 เดือนก่อนครบกำหนดการรายงานผลการปฏิบัติตามมาตรการแต่ละรอบตาม (1) หรือ (2) แล้วแต่กรณี ให้เลื่อนการเสนอรายงานผลการปฏิบัติตามมาตรการครั้งนั้นออกไปและให้นำผลการปฏิบัติตามมาตรการที่เลื่อนการเสนอไปรวมไว้ในรายงานผลการปฏิบัติตามมาตรการในรอบถัดไป โดยให้แยกส่วนให้ชัดเจนพร้อมกับให้ระบุเหตุผลของการดำเนินการดังกล่าวประกอบไว้ในรายงานด้วย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38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กรณีโครงการหรือกิจการหยุดการดำเนินการหรือไม่ดำเนินการตามรอบการรายงานผลการปฏิบัติตามมาตรการตาม (1) หรือ (2) แล้วแต่กรณี ให้มีหนังสือแจ้งหน่วยงานของรัฐซึ่งมีอำนาจอนุญาตตามกฎหมาย หัวหน้าหรือผู้รักษาการแทนหัวหน้าหน่วยงานของรัฐซึ่งรับผิดชอบโครงการหรือกิจการ แล้วแต่กรณี โดยไม่ต้องเสนอรายงานผลการปฏิบัติตามมาตรการในรอบนั้น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กรณีไม่สามารถเสนอรายงานผลการปฏิบัติตามมาตรการได้ภายในระยะเวลาที่</a:t>
            </a:r>
            <a:r>
              <a:rPr lang="th-TH" sz="2800" dirty="0" smtClean="0">
                <a:latin typeface="Cordia New" pitchFamily="34" charset="-34"/>
              </a:rPr>
              <a:t>กำหนด</a:t>
            </a:r>
            <a:r>
              <a:rPr lang="th-TH" sz="2800" dirty="0" smtClean="0">
                <a:latin typeface="Cordia New" pitchFamily="34" charset="-34"/>
              </a:rPr>
              <a:t>ไว้ใน (1) หรือ (2) ให้มีหนังสือแจ้งหน่วยงานของรัฐตามข้อ 2 ในประกาศนี้ แล้วแต่กรณี ภายในวันสุดท้ายของรอบที่ครบกำหนดเสนอรายงานแต่ละครั้ง พร้อมกับให้ระบุเหตุผลความจำเป็นที่ไม่สามารถเสนอรายงานได้ภายในกำหนดซึ่งเป็นปัญหาหรืออุปสรรคที่เกิดจากการจัดทำรายงาน โดยให้ถือว่าเป็นคำร้องฝ่ายเดียวในการขอขยายระยะเวลาการเสนอรายงาน และเมื่อหน่วยงานของรัฐตามข้อ 2 ประทับตราลงรับหนังสือไว้ถูกต้องครบถ้วนภายในกำหนดเวลาแล้วให้ขยายระยะเวลาการเสนอรายงานดังกล่าวออกไปอีกเพียง 30 วัน นับแต่วันถัดจากวันสุดท้ายของรอบที่ครบกำหนดเสนอรายงานแต่ละครั้ง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ำหนดระยะเวลาการเสนอรายงานผลการปฏิบัติตามมาตรการผ่านทางระบบอิเล็กทรอนิคส์ของสำนักงานนโยบายและแผนทรัพยากรธรรมชาติและสิ่งแวดล้อมของ โครงการประเภทอุตสาหกรรม </a:t>
            </a:r>
            <a:r>
              <a:rPr lang="th-TH" sz="2800" dirty="0" err="1" smtClean="0">
                <a:latin typeface="Cordia New" pitchFamily="34" charset="-34"/>
              </a:rPr>
              <a:t>อุตสาหกรรมปิโตร</a:t>
            </a:r>
            <a:r>
              <a:rPr lang="th-TH" sz="2800" dirty="0" smtClean="0">
                <a:latin typeface="Cordia New" pitchFamily="34" charset="-34"/>
              </a:rPr>
              <a:t>เคมี โรงกลั่นน้ำมัน</a:t>
            </a:r>
            <a:r>
              <a:rPr lang="th-TH" sz="2800" dirty="0" smtClean="0">
                <a:latin typeface="Cordia New" pitchFamily="34" charset="-34"/>
              </a:rPr>
              <a:t>และ</a:t>
            </a:r>
          </a:p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กรณีผู้ดำเนินการ ผู้ขออนุญาต หรือหน่วยงานของรัฐซึ่งรับผิดชอบโครงการหรือกิจการใดที่มีความสามารถเพียงพอจะจัดทำรายงานผลการปฏิบัติตามมาตรการของตนเองก็ได้ หรือจะว่าจ้างให้บุคคลอื่นดำเนินการแทนก็ได้ แต่สำหรับการวิเคราะห์ตัวอย่างคุณภาพสิ่งแวดล้อมจะต้องดำเนินการตรวจวิเคราะห์โดยห้องปฏิบัติการที่ไม่ใช่ห้องปฏิบัติการของผู้ดำเนินการ หรือผู้ขออนุญาต ยกเว้นหน่วยงานของรัฐที่เป็นผู้รับผิดชอบโครงการหรือกิจการ และเป็นห้องปฏิบัติการที่ขึ้นทะเบียนกับหน่วยงานของรัฐที่มีอำนาจหน้าที่ตามกฎหมาย หรือเป็นห้องปฏิบัติการที่ได้รับรองมาตรฐานจากหน่วยงานของรัฐหรือจากองค์กร/สถาบัน อันเป็นที่ยอมรับตามมาตรฐานสากล หรือมีวิธีการตรวจวัดที่เป็นไปตามที่กฎหมายเฉพาะกำหนดไว้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รูปแบบและลักษณะของการจัดทำ รวมทั้งการอธิบายเกี่ยวกับรายงานผลการปฏิบัติตามมาตรการจะต้องเป็นไปตามที่กำหนดไว้ ตามแบบ </a:t>
            </a:r>
            <a:r>
              <a:rPr lang="th-TH" sz="2800" dirty="0" err="1" smtClean="0">
                <a:latin typeface="Cordia New" pitchFamily="34" charset="-34"/>
              </a:rPr>
              <a:t>ตต.</a:t>
            </a:r>
            <a:r>
              <a:rPr lang="th-TH" sz="2800" dirty="0" smtClean="0">
                <a:latin typeface="Cordia New" pitchFamily="34" charset="-34"/>
              </a:rPr>
              <a:t>3</a:t>
            </a:r>
            <a:endParaRPr lang="th-TH" sz="2800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9791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831</Words>
  <Application>Microsoft Office PowerPoint</Application>
  <PresentationFormat>นำเสนอทางหน้าจอ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2" baseType="lpstr">
      <vt:lpstr>1_Office Theme</vt:lpstr>
      <vt:lpstr>Office Theme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256</cp:revision>
  <dcterms:created xsi:type="dcterms:W3CDTF">2020-07-02T04:19:53Z</dcterms:created>
  <dcterms:modified xsi:type="dcterms:W3CDTF">2022-02-01T01:36:38Z</dcterms:modified>
</cp:coreProperties>
</file>